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5" autoAdjust="0"/>
    <p:restoredTop sz="94677"/>
  </p:normalViewPr>
  <p:slideViewPr>
    <p:cSldViewPr>
      <p:cViewPr varScale="1">
        <p:scale>
          <a:sx n="92" d="100"/>
          <a:sy n="92" d="100"/>
        </p:scale>
        <p:origin x="15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8F48-3627-4CE7-AD45-C6CE35A50C0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1A2DF-9B17-46E1-8262-33BF253993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8F48-3627-4CE7-AD45-C6CE35A50C0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A2DF-9B17-46E1-8262-33BF253993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21A2DF-9B17-46E1-8262-33BF2539938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8F48-3627-4CE7-AD45-C6CE35A50C0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8F48-3627-4CE7-AD45-C6CE35A50C0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21A2DF-9B17-46E1-8262-33BF253993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8F48-3627-4CE7-AD45-C6CE35A50C0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1A2DF-9B17-46E1-8262-33BF253993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188F48-3627-4CE7-AD45-C6CE35A50C0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A2DF-9B17-46E1-8262-33BF253993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8F48-3627-4CE7-AD45-C6CE35A50C0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21A2DF-9B17-46E1-8262-33BF2539938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8F48-3627-4CE7-AD45-C6CE35A50C0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21A2DF-9B17-46E1-8262-33BF25399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8F48-3627-4CE7-AD45-C6CE35A50C0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21A2DF-9B17-46E1-8262-33BF25399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1A2DF-9B17-46E1-8262-33BF2539938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8F48-3627-4CE7-AD45-C6CE35A50C0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21A2DF-9B17-46E1-8262-33BF253993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188F48-3627-4CE7-AD45-C6CE35A50C0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188F48-3627-4CE7-AD45-C6CE35A50C0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1A2DF-9B17-46E1-8262-33BF2539938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oftchalkcloud.com/lesson/files/hlqoNDES9JdiTr/Copyright&amp;FairUsebyTechnologyandLearning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8839200" cy="762000"/>
          </a:xfrm>
        </p:spPr>
        <p:txBody>
          <a:bodyPr>
            <a:noAutofit/>
          </a:bodyPr>
          <a:lstStyle/>
          <a:p>
            <a:r>
              <a:rPr lang="en-US" sz="4600" dirty="0" smtClean="0">
                <a:latin typeface="DK Technojunk" pitchFamily="50" charset="0"/>
              </a:rPr>
              <a:t>Copyright and Fair Use</a:t>
            </a:r>
            <a:br>
              <a:rPr lang="en-US" sz="4600" dirty="0" smtClean="0">
                <a:latin typeface="DK Technojunk" pitchFamily="50" charset="0"/>
              </a:rPr>
            </a:br>
            <a:endParaRPr lang="en-US" sz="4600" dirty="0">
              <a:latin typeface="DK Technojunk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7536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DK Technojunk" pitchFamily="50" charset="0"/>
              </a:rPr>
              <a:t>Types of Video Usage </a:t>
            </a:r>
            <a:endParaRPr lang="en-US" sz="4000" dirty="0">
              <a:latin typeface="DK Technojun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echno overload BRK" pitchFamily="2" charset="0"/>
              </a:rPr>
              <a:t>Videos for Viewing</a:t>
            </a:r>
          </a:p>
          <a:p>
            <a:r>
              <a:rPr lang="en-US" sz="4000" dirty="0" smtClean="0">
                <a:latin typeface="techno overload BRK" pitchFamily="2" charset="0"/>
              </a:rPr>
              <a:t>Videos for Integration into Projects</a:t>
            </a:r>
            <a:endParaRPr lang="en-US" sz="4000" dirty="0">
              <a:latin typeface="techno overload BRK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71800"/>
            <a:ext cx="47358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DK Technojunk" pitchFamily="50" charset="0"/>
              </a:rPr>
              <a:t>Videos for Viewing</a:t>
            </a:r>
            <a:endParaRPr lang="en-US" sz="4400" dirty="0">
              <a:latin typeface="DK Technojun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>
                <a:latin typeface="techno overload BRK" pitchFamily="2" charset="0"/>
              </a:rPr>
              <a:t>Description </a:t>
            </a:r>
          </a:p>
          <a:p>
            <a:pPr lvl="1"/>
            <a:r>
              <a:rPr lang="en-US" sz="4300" dirty="0" smtClean="0">
                <a:latin typeface="techno overload BRK" pitchFamily="2" charset="0"/>
              </a:rPr>
              <a:t> DVDs</a:t>
            </a:r>
          </a:p>
          <a:p>
            <a:pPr lvl="1"/>
            <a:r>
              <a:rPr lang="en-US" sz="4300" dirty="0" smtClean="0">
                <a:latin typeface="techno overload BRK" pitchFamily="2" charset="0"/>
              </a:rPr>
              <a:t> Videotapes</a:t>
            </a:r>
          </a:p>
          <a:p>
            <a:pPr lvl="2"/>
            <a:r>
              <a:rPr lang="en-US" sz="4100" dirty="0" smtClean="0">
                <a:latin typeface="techno overload BRK" pitchFamily="2" charset="0"/>
              </a:rPr>
              <a:t>Rented</a:t>
            </a:r>
          </a:p>
          <a:p>
            <a:pPr lvl="2"/>
            <a:r>
              <a:rPr lang="en-US" sz="4100" dirty="0" smtClean="0">
                <a:latin typeface="techno overload BRK" pitchFamily="2" charset="0"/>
              </a:rPr>
              <a:t>Purchased</a:t>
            </a:r>
          </a:p>
          <a:p>
            <a:pPr lvl="1"/>
            <a:r>
              <a:rPr lang="en-US" sz="4300" dirty="0" smtClean="0">
                <a:latin typeface="techno overload BRK" pitchFamily="2" charset="0"/>
              </a:rPr>
              <a:t> Laserdiscs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71600"/>
            <a:ext cx="4602489" cy="48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526DB0">
                    <a:shade val="75000"/>
                  </a:srgbClr>
                </a:solidFill>
                <a:latin typeface="DK Technojunk" pitchFamily="50" charset="0"/>
              </a:rPr>
              <a:t>Videos for 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echno overload BRK" pitchFamily="2" charset="0"/>
              </a:rPr>
              <a:t>May use in the classroom</a:t>
            </a:r>
          </a:p>
          <a:p>
            <a:r>
              <a:rPr lang="en-US" sz="4400" dirty="0" smtClean="0">
                <a:latin typeface="techno overload BRK" pitchFamily="2" charset="0"/>
              </a:rPr>
              <a:t>May be replaced </a:t>
            </a:r>
          </a:p>
          <a:p>
            <a:pPr marL="0" indent="0">
              <a:buNone/>
            </a:pPr>
            <a:r>
              <a:rPr lang="en-US" sz="4400" dirty="0">
                <a:latin typeface="techno overload BRK" pitchFamily="2" charset="0"/>
              </a:rPr>
              <a:t> </a:t>
            </a:r>
            <a:r>
              <a:rPr lang="en-US" sz="4400" dirty="0" smtClean="0">
                <a:latin typeface="techno overload BRK" pitchFamily="2" charset="0"/>
              </a:rPr>
              <a:t>if needed</a:t>
            </a:r>
            <a:endParaRPr lang="en-US" sz="4400" dirty="0">
              <a:latin typeface="techno overload BRK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14600"/>
            <a:ext cx="4715604" cy="39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526DB0">
                    <a:shade val="75000"/>
                  </a:srgbClr>
                </a:solidFill>
                <a:latin typeface="DK Technojunk" pitchFamily="50" charset="0"/>
              </a:rPr>
              <a:t>Videos for 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echno overload BRK" pitchFamily="2" charset="0"/>
              </a:rPr>
              <a:t>Used in non-profit organization</a:t>
            </a:r>
          </a:p>
          <a:p>
            <a:r>
              <a:rPr lang="en-US" sz="4400" dirty="0" smtClean="0">
                <a:latin typeface="techno overload BRK" pitchFamily="2" charset="0"/>
              </a:rPr>
              <a:t>Instructional use (not for entertainment purposes)</a:t>
            </a:r>
          </a:p>
          <a:p>
            <a:r>
              <a:rPr lang="en-US" sz="4400" dirty="0" smtClean="0">
                <a:latin typeface="techno overload BRK" pitchFamily="2" charset="0"/>
              </a:rPr>
              <a:t>Required in a correct manner</a:t>
            </a:r>
            <a:endParaRPr lang="en-US" sz="4400" dirty="0">
              <a:latin typeface="techno overload BRK" pitchFamily="2" charset="0"/>
            </a:endParaRPr>
          </a:p>
        </p:txBody>
      </p:sp>
      <p:pic>
        <p:nvPicPr>
          <p:cNvPr id="3074" name="Picture 2" descr="http://www.firstgiving.com/content/home/images/banner-nonprof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10994" r="4397" b="5056"/>
          <a:stretch/>
        </p:blipFill>
        <p:spPr bwMode="auto">
          <a:xfrm>
            <a:off x="2233246" y="4648200"/>
            <a:ext cx="472248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526DB0">
                    <a:shade val="75000"/>
                  </a:srgbClr>
                </a:solidFill>
                <a:latin typeface="DK Technojunk" pitchFamily="50" charset="0"/>
              </a:rPr>
              <a:t>Videos for </a:t>
            </a:r>
            <a:r>
              <a:rPr lang="en-US" sz="4400" dirty="0" smtClean="0">
                <a:solidFill>
                  <a:srgbClr val="526DB0">
                    <a:shade val="75000"/>
                  </a:srgbClr>
                </a:solidFill>
                <a:latin typeface="DK Technojunk" pitchFamily="50" charset="0"/>
              </a:rPr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echno overload BRK" pitchFamily="2" charset="0"/>
              </a:rPr>
              <a:t>Description</a:t>
            </a:r>
          </a:p>
          <a:p>
            <a:pPr lvl="1"/>
            <a:r>
              <a:rPr lang="en-US" sz="3200" dirty="0">
                <a:latin typeface="techno overload BRK" pitchFamily="2" charset="0"/>
              </a:rPr>
              <a:t> </a:t>
            </a:r>
            <a:r>
              <a:rPr lang="en-US" sz="3200" dirty="0" smtClean="0">
                <a:latin typeface="techno overload BRK" pitchFamily="2" charset="0"/>
              </a:rPr>
              <a:t>Videotapes</a:t>
            </a:r>
          </a:p>
          <a:p>
            <a:pPr lvl="1"/>
            <a:r>
              <a:rPr lang="en-US" sz="3200" dirty="0" smtClean="0">
                <a:latin typeface="techno overload BRK" pitchFamily="2" charset="0"/>
              </a:rPr>
              <a:t> DVDs</a:t>
            </a:r>
          </a:p>
          <a:p>
            <a:pPr lvl="1"/>
            <a:r>
              <a:rPr lang="en-US" sz="3200" dirty="0" smtClean="0">
                <a:latin typeface="techno overload BRK" pitchFamily="2" charset="0"/>
              </a:rPr>
              <a:t> Movies</a:t>
            </a:r>
          </a:p>
          <a:p>
            <a:pPr lvl="1"/>
            <a:r>
              <a:rPr lang="en-US" sz="3200" dirty="0">
                <a:latin typeface="techno overload BRK" pitchFamily="2" charset="0"/>
              </a:rPr>
              <a:t> </a:t>
            </a:r>
            <a:r>
              <a:rPr lang="en-US" sz="3200" dirty="0" smtClean="0">
                <a:latin typeface="techno overload BRK" pitchFamily="2" charset="0"/>
              </a:rPr>
              <a:t>Internet Videos</a:t>
            </a:r>
          </a:p>
          <a:p>
            <a:pPr lvl="1"/>
            <a:r>
              <a:rPr lang="en-US" sz="3200" dirty="0">
                <a:latin typeface="techno overload BRK" pitchFamily="2" charset="0"/>
              </a:rPr>
              <a:t> </a:t>
            </a:r>
            <a:r>
              <a:rPr lang="en-US" sz="3200" dirty="0" smtClean="0">
                <a:latin typeface="techno overload BRK" pitchFamily="2" charset="0"/>
              </a:rPr>
              <a:t>Laserdiscs </a:t>
            </a:r>
          </a:p>
          <a:p>
            <a:pPr lvl="1"/>
            <a:r>
              <a:rPr lang="en-US" sz="3200" dirty="0">
                <a:latin typeface="techno overload BRK" pitchFamily="2" charset="0"/>
              </a:rPr>
              <a:t> </a:t>
            </a:r>
            <a:r>
              <a:rPr lang="en-US" sz="3200" dirty="0" smtClean="0">
                <a:latin typeface="techno overload BRK" pitchFamily="2" charset="0"/>
              </a:rPr>
              <a:t>Encyclopedias (media)</a:t>
            </a:r>
          </a:p>
          <a:p>
            <a:pPr lvl="1"/>
            <a:endParaRPr lang="en-US" sz="3900" dirty="0">
              <a:latin typeface="techno overload BRK" pitchFamily="2" charset="0"/>
            </a:endParaRPr>
          </a:p>
        </p:txBody>
      </p:sp>
      <p:pic>
        <p:nvPicPr>
          <p:cNvPr id="4100" name="Picture 4" descr="http://content.mycutegraphics.com/graphics/movie/kids-watching-movie-in-thea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9572"/>
            <a:ext cx="4648200" cy="26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526DB0">
                    <a:shade val="75000"/>
                  </a:srgbClr>
                </a:solidFill>
                <a:latin typeface="DK Technojunk" pitchFamily="50" charset="0"/>
              </a:rPr>
              <a:t>Videos for </a:t>
            </a:r>
            <a:r>
              <a:rPr lang="en-US" sz="4400" dirty="0" smtClean="0">
                <a:solidFill>
                  <a:srgbClr val="526DB0">
                    <a:shade val="75000"/>
                  </a:srgbClr>
                </a:solidFill>
                <a:latin typeface="DK Technojunk" pitchFamily="50" charset="0"/>
              </a:rPr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133600"/>
            <a:ext cx="8503920" cy="3425952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4000" dirty="0" smtClean="0">
                <a:latin typeface="techno overload BRK" pitchFamily="2" charset="0"/>
              </a:rPr>
              <a:t>•  Students </a:t>
            </a:r>
            <a:r>
              <a:rPr lang="en-US" sz="4000" dirty="0">
                <a:latin typeface="techno overload BRK" pitchFamily="2" charset="0"/>
              </a:rPr>
              <a:t>“may use portions of lawfully acquired copyright works in their academic multimedia,” defined as 10 percent or three minutes (whichever is less) of “motion media.” </a:t>
            </a:r>
            <a:endParaRPr lang="en-US" sz="3900" dirty="0">
              <a:latin typeface="techno overload BR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526DB0">
                    <a:shade val="75000"/>
                  </a:srgbClr>
                </a:solidFill>
                <a:latin typeface="DK Technojunk" pitchFamily="50" charset="0"/>
              </a:rPr>
              <a:t>Videos for </a:t>
            </a:r>
            <a:r>
              <a:rPr lang="en-US" sz="4400" dirty="0" smtClean="0">
                <a:solidFill>
                  <a:srgbClr val="526DB0">
                    <a:shade val="75000"/>
                  </a:srgbClr>
                </a:solidFill>
                <a:latin typeface="DK Technojunk" pitchFamily="50" charset="0"/>
              </a:rPr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503920" cy="3425952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>
                <a:latin typeface="techno overload BRK" pitchFamily="2" charset="0"/>
              </a:rPr>
              <a:t>	Must be legal copy</a:t>
            </a:r>
          </a:p>
          <a:p>
            <a:pPr lvl="1"/>
            <a:r>
              <a:rPr lang="en-US" sz="4000" dirty="0">
                <a:latin typeface="techno overload BRK" pitchFamily="2" charset="0"/>
              </a:rPr>
              <a:t>	</a:t>
            </a:r>
            <a:r>
              <a:rPr lang="en-US" sz="4000" dirty="0" smtClean="0">
                <a:latin typeface="techno overload BRK" pitchFamily="2" charset="0"/>
              </a:rPr>
              <a:t>Give proper citations and credit</a:t>
            </a:r>
            <a:endParaRPr lang="en-US" sz="3900" dirty="0" smtClean="0">
              <a:latin typeface="techno overload BRK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659423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latin typeface="DK Technojunk" pitchFamily="50" charset="0"/>
              </a:rPr>
              <a:t>References</a:t>
            </a:r>
            <a:endParaRPr lang="en-US" dirty="0">
              <a:latin typeface="DK Technojun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www.softchalkcloud.com/lesson/files/hlqoNDES9JdiTr/Copyright&amp;FairUsebyTechnologyandLearning.pdf</a:t>
            </a:r>
            <a:endParaRPr lang="en-US" dirty="0" smtClean="0"/>
          </a:p>
          <a:p>
            <a:r>
              <a:rPr lang="en-US" smtClean="0"/>
              <a:t>Canva.com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</TotalTime>
  <Words>126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DK Technojunk</vt:lpstr>
      <vt:lpstr>Georgia</vt:lpstr>
      <vt:lpstr>techno overload BRK</vt:lpstr>
      <vt:lpstr>Wingdings</vt:lpstr>
      <vt:lpstr>Wingdings 2</vt:lpstr>
      <vt:lpstr>Civic</vt:lpstr>
      <vt:lpstr>Copyright and Fair Use </vt:lpstr>
      <vt:lpstr>Types of Video Usage </vt:lpstr>
      <vt:lpstr>Videos for Viewing</vt:lpstr>
      <vt:lpstr>Videos for Viewing</vt:lpstr>
      <vt:lpstr>Videos for Viewing</vt:lpstr>
      <vt:lpstr>Videos for Integration</vt:lpstr>
      <vt:lpstr>Videos for Integration</vt:lpstr>
      <vt:lpstr>Videos for Integration</vt:lpstr>
      <vt:lpstr>References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Sheri Bashlor</cp:lastModifiedBy>
  <cp:revision>9</cp:revision>
  <dcterms:created xsi:type="dcterms:W3CDTF">2016-03-08T01:58:03Z</dcterms:created>
  <dcterms:modified xsi:type="dcterms:W3CDTF">2016-12-07T19:26:55Z</dcterms:modified>
</cp:coreProperties>
</file>